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Lato 2" charset="1" panose="020F0502020204030203"/>
      <p:regular r:id="rId6"/>
    </p:embeddedFont>
    <p:embeddedFont>
      <p:font typeface="Lato 2 Bold" charset="1" panose="020F0802020204030203"/>
      <p:regular r:id="rId7"/>
    </p:embeddedFont>
    <p:embeddedFont>
      <p:font typeface="Lato 2 Italics" charset="1" panose="020F0502020204030203"/>
      <p:regular r:id="rId8"/>
    </p:embeddedFont>
    <p:embeddedFont>
      <p:font typeface="Lato 2 Bold Italics" charset="1" panose="020F0802020204030203"/>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ato 1" charset="1" panose="020F0502020204030203"/>
      <p:regular r:id="rId14"/>
    </p:embeddedFont>
    <p:embeddedFont>
      <p:font typeface="Lato 1 Bold" charset="1" panose="020F0502020204030203"/>
      <p:regular r:id="rId15"/>
    </p:embeddedFont>
    <p:embeddedFont>
      <p:font typeface="Lato 1 Italics" charset="1" panose="020F0502020204030203"/>
      <p:regular r:id="rId16"/>
    </p:embeddedFont>
    <p:embeddedFont>
      <p:font typeface="Lato 1 Bold Italics" charset="1" panose="020F05020202040302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81000" y="-419100"/>
            <a:ext cx="12611100" cy="11125200"/>
          </a:xfrm>
          <a:prstGeom prst="rect">
            <a:avLst/>
          </a:prstGeom>
          <a:solidFill>
            <a:srgbClr val="E3E7E8"/>
          </a:solidFill>
        </p:spPr>
      </p:sp>
      <p:pic>
        <p:nvPicPr>
          <p:cNvPr name="Picture 3" id="3"/>
          <p:cNvPicPr>
            <a:picLocks noChangeAspect="true"/>
          </p:cNvPicPr>
          <p:nvPr/>
        </p:nvPicPr>
        <p:blipFill>
          <a:blip r:embed="rId2"/>
          <a:srcRect l="28392" t="716" r="0" b="716"/>
          <a:stretch>
            <a:fillRect/>
          </a:stretch>
        </p:blipFill>
        <p:spPr>
          <a:xfrm flipH="false" flipV="false" rot="0">
            <a:off x="13288494" y="1028700"/>
            <a:ext cx="3970806" cy="8229600"/>
          </a:xfrm>
          <a:prstGeom prst="rect">
            <a:avLst/>
          </a:prstGeom>
        </p:spPr>
      </p:pic>
      <p:grpSp>
        <p:nvGrpSpPr>
          <p:cNvPr name="Group 4" id="4"/>
          <p:cNvGrpSpPr/>
          <p:nvPr/>
        </p:nvGrpSpPr>
        <p:grpSpPr>
          <a:xfrm rot="0">
            <a:off x="1028700" y="3849927"/>
            <a:ext cx="9108544" cy="4663440"/>
            <a:chOff x="0" y="0"/>
            <a:chExt cx="12144726" cy="6217920"/>
          </a:xfrm>
        </p:grpSpPr>
        <p:sp>
          <p:nvSpPr>
            <p:cNvPr name="TextBox 5" id="5"/>
            <p:cNvSpPr txBox="true"/>
            <p:nvPr/>
          </p:nvSpPr>
          <p:spPr>
            <a:xfrm rot="0">
              <a:off x="0" y="-38100"/>
              <a:ext cx="12144726" cy="4549140"/>
            </a:xfrm>
            <a:prstGeom prst="rect">
              <a:avLst/>
            </a:prstGeom>
          </p:spPr>
          <p:txBody>
            <a:bodyPr anchor="t" rtlCol="false" tIns="0" lIns="0" bIns="0" rIns="0">
              <a:spAutoFit/>
            </a:bodyPr>
            <a:lstStyle/>
            <a:p>
              <a:pPr>
                <a:lnSpc>
                  <a:spcPts val="9000"/>
                </a:lnSpc>
              </a:pPr>
              <a:r>
                <a:rPr lang="en-US" sz="7200">
                  <a:solidFill>
                    <a:srgbClr val="323232"/>
                  </a:solidFill>
                  <a:latin typeface="Lato 1 Bold"/>
                </a:rPr>
                <a:t>WILD PLANTS EDIBILITY PREDICTION</a:t>
              </a:r>
            </a:p>
          </p:txBody>
        </p:sp>
        <p:sp>
          <p:nvSpPr>
            <p:cNvPr name="TextBox 6" id="6"/>
            <p:cNvSpPr txBox="true"/>
            <p:nvPr/>
          </p:nvSpPr>
          <p:spPr>
            <a:xfrm rot="0">
              <a:off x="0" y="5585672"/>
              <a:ext cx="10820400" cy="632248"/>
            </a:xfrm>
            <a:prstGeom prst="rect">
              <a:avLst/>
            </a:prstGeom>
          </p:spPr>
          <p:txBody>
            <a:bodyPr anchor="t" rtlCol="false" tIns="0" lIns="0" bIns="0" rIns="0">
              <a:spAutoFit/>
            </a:bodyPr>
            <a:lstStyle/>
            <a:p>
              <a:pPr>
                <a:lnSpc>
                  <a:spcPts val="3919"/>
                </a:lnSpc>
              </a:pPr>
              <a:r>
                <a:rPr lang="en-US" sz="2800" spc="168">
                  <a:solidFill>
                    <a:srgbClr val="323232"/>
                  </a:solidFill>
                  <a:latin typeface="Lato 2"/>
                </a:rPr>
                <a:t>Team AI Vikings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AutoShape 2" id="2"/>
          <p:cNvSpPr/>
          <p:nvPr/>
        </p:nvSpPr>
        <p:spPr>
          <a:xfrm rot="0">
            <a:off x="1630083" y="1596268"/>
            <a:ext cx="17365736" cy="8690732"/>
          </a:xfrm>
          <a:prstGeom prst="rect">
            <a:avLst/>
          </a:prstGeom>
          <a:solidFill>
            <a:srgbClr val="E3E7E8"/>
          </a:solidFill>
        </p:spPr>
      </p:sp>
      <p:grpSp>
        <p:nvGrpSpPr>
          <p:cNvPr name="Group 3" id="3"/>
          <p:cNvGrpSpPr/>
          <p:nvPr/>
        </p:nvGrpSpPr>
        <p:grpSpPr>
          <a:xfrm rot="0">
            <a:off x="3757149" y="3042751"/>
            <a:ext cx="17691185" cy="8006533"/>
            <a:chOff x="0" y="0"/>
            <a:chExt cx="23588247" cy="10675377"/>
          </a:xfrm>
        </p:grpSpPr>
        <p:sp>
          <p:nvSpPr>
            <p:cNvPr name="TextBox 4" id="4"/>
            <p:cNvSpPr txBox="true"/>
            <p:nvPr/>
          </p:nvSpPr>
          <p:spPr>
            <a:xfrm rot="0">
              <a:off x="0" y="2036395"/>
              <a:ext cx="16716262" cy="8638982"/>
            </a:xfrm>
            <a:prstGeom prst="rect">
              <a:avLst/>
            </a:prstGeom>
          </p:spPr>
          <p:txBody>
            <a:bodyPr anchor="t" rtlCol="false" tIns="0" lIns="0" bIns="0" rIns="0">
              <a:spAutoFit/>
            </a:bodyPr>
            <a:lstStyle/>
            <a:p>
              <a:pPr>
                <a:lnSpc>
                  <a:spcPts val="4320"/>
                </a:lnSpc>
              </a:pPr>
              <a:r>
                <a:rPr lang="en-US" sz="2700" spc="54">
                  <a:solidFill>
                    <a:srgbClr val="323232"/>
                  </a:solidFill>
                  <a:latin typeface="Lato 1"/>
                </a:rPr>
                <a:t>The project works sufficiently well in predicting the edibility of an image of a wild plant uploaded to it. The use of Convolutional neural networks greatly helps the use case as predicted. The website created is intuitive to use, simple to understand and fast in its response. It provides ample knowledge of the plant picture uploaded to it.</a:t>
              </a:r>
            </a:p>
            <a:p>
              <a:pPr>
                <a:lnSpc>
                  <a:spcPts val="4299"/>
                </a:lnSpc>
              </a:pPr>
            </a:p>
            <a:p>
              <a:pPr>
                <a:lnSpc>
                  <a:spcPts val="4299"/>
                </a:lnSpc>
              </a:pPr>
              <a:r>
                <a:rPr lang="en-US" sz="1151" spc="23">
                  <a:solidFill>
                    <a:srgbClr val="323232"/>
                  </a:solidFill>
                  <a:latin typeface="Arimo"/>
                </a:rPr>
                <a:t>The prediction and classification of wilds plants and their edibility is a powerful source to have for many use cases, for example, for adventurists to travel to remote areas with limited sources of food, for people living in villages where a staple source of food is wild plants.</a:t>
              </a:r>
            </a:p>
            <a:p>
              <a:pPr>
                <a:lnSpc>
                  <a:spcPts val="4299"/>
                </a:lnSpc>
              </a:pPr>
            </a:p>
            <a:p>
              <a:pPr>
                <a:lnSpc>
                  <a:spcPts val="4299"/>
                </a:lnSpc>
              </a:pPr>
            </a:p>
          </p:txBody>
        </p:sp>
        <p:sp>
          <p:nvSpPr>
            <p:cNvPr name="TextBox 5" id="5"/>
            <p:cNvSpPr txBox="true"/>
            <p:nvPr/>
          </p:nvSpPr>
          <p:spPr>
            <a:xfrm rot="0">
              <a:off x="0" y="0"/>
              <a:ext cx="23588247" cy="1247979"/>
            </a:xfrm>
            <a:prstGeom prst="rect">
              <a:avLst/>
            </a:prstGeom>
          </p:spPr>
          <p:txBody>
            <a:bodyPr anchor="t" rtlCol="false" tIns="0" lIns="0" bIns="0" rIns="0">
              <a:spAutoFit/>
            </a:bodyPr>
            <a:lstStyle/>
            <a:p>
              <a:pPr>
                <a:lnSpc>
                  <a:spcPts val="7369"/>
                </a:lnSpc>
              </a:pPr>
              <a:r>
                <a:rPr lang="en-US" sz="6141" spc="122">
                  <a:solidFill>
                    <a:srgbClr val="323232"/>
                  </a:solidFill>
                  <a:latin typeface="Lato 1 Bold"/>
                </a:rPr>
                <a:t>CONCLUSION</a:t>
              </a:r>
            </a:p>
          </p:txBody>
        </p:sp>
      </p:grpSp>
      <p:sp>
        <p:nvSpPr>
          <p:cNvPr name="AutoShape 6" id="6"/>
          <p:cNvSpPr/>
          <p:nvPr/>
        </p:nvSpPr>
        <p:spPr>
          <a:xfrm rot="0">
            <a:off x="3209620" y="3230058"/>
            <a:ext cx="44399" cy="8602936"/>
          </a:xfrm>
          <a:prstGeom prst="rect">
            <a:avLst/>
          </a:prstGeom>
          <a:solidFill>
            <a:srgbClr val="323232"/>
          </a:solid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a:blip r:embed="rId2"/>
          <a:srcRect l="0" t="7865" r="0" b="7865"/>
          <a:stretch>
            <a:fillRect/>
          </a:stretch>
        </a:blip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2439912" y="2860391"/>
            <a:ext cx="13408177" cy="4566219"/>
            <a:chOff x="0" y="0"/>
            <a:chExt cx="17877569" cy="6088292"/>
          </a:xfrm>
        </p:grpSpPr>
        <p:sp>
          <p:nvSpPr>
            <p:cNvPr name="TextBox 4" id="4"/>
            <p:cNvSpPr txBox="true"/>
            <p:nvPr/>
          </p:nvSpPr>
          <p:spPr>
            <a:xfrm rot="0">
              <a:off x="0" y="0"/>
              <a:ext cx="17877569" cy="2011723"/>
            </a:xfrm>
            <a:prstGeom prst="rect">
              <a:avLst/>
            </a:prstGeom>
          </p:spPr>
          <p:txBody>
            <a:bodyPr anchor="t" rtlCol="false" tIns="0" lIns="0" bIns="0" rIns="0">
              <a:spAutoFit/>
            </a:bodyPr>
            <a:lstStyle/>
            <a:p>
              <a:pPr algn="ctr">
                <a:lnSpc>
                  <a:spcPts val="11922"/>
                </a:lnSpc>
              </a:pPr>
              <a:r>
                <a:rPr lang="en-US" sz="9935" spc="198">
                  <a:solidFill>
                    <a:srgbClr val="323232"/>
                  </a:solidFill>
                  <a:latin typeface="Lato 1 Bold"/>
                </a:rPr>
                <a:t>THANK YOU</a:t>
              </a:r>
            </a:p>
          </p:txBody>
        </p:sp>
        <p:sp>
          <p:nvSpPr>
            <p:cNvPr name="AutoShape 5" id="5"/>
            <p:cNvSpPr/>
            <p:nvPr/>
          </p:nvSpPr>
          <p:spPr>
            <a:xfrm rot="0">
              <a:off x="2863762" y="3135489"/>
              <a:ext cx="12150044" cy="78750"/>
            </a:xfrm>
            <a:prstGeom prst="rect">
              <a:avLst/>
            </a:prstGeom>
            <a:solidFill>
              <a:srgbClr val="E3E7E8"/>
            </a:solidFill>
          </p:spPr>
        </p:sp>
        <p:sp>
          <p:nvSpPr>
            <p:cNvPr name="TextBox 6" id="6"/>
            <p:cNvSpPr txBox="true"/>
            <p:nvPr/>
          </p:nvSpPr>
          <p:spPr>
            <a:xfrm rot="0">
              <a:off x="0" y="4176212"/>
              <a:ext cx="17877569" cy="1912079"/>
            </a:xfrm>
            <a:prstGeom prst="rect">
              <a:avLst/>
            </a:prstGeom>
          </p:spPr>
          <p:txBody>
            <a:bodyPr anchor="t" rtlCol="false" tIns="0" lIns="0" bIns="0" rIns="0">
              <a:spAutoFit/>
            </a:bodyPr>
            <a:lstStyle/>
            <a:p>
              <a:pPr algn="ctr">
                <a:lnSpc>
                  <a:spcPts val="5952"/>
                </a:lnSpc>
              </a:pPr>
              <a:r>
                <a:rPr lang="en-US" sz="3720" spc="74">
                  <a:solidFill>
                    <a:srgbClr val="323232"/>
                  </a:solidFill>
                  <a:latin typeface="Lato 1"/>
                </a:rPr>
                <a:t>Pradeepthi mam's guidance is really appreciated. It helped us to create and complete this project successfully. </a:t>
              </a:r>
              <a:r>
                <a:rPr lang="en-US" sz="1594" spc="31">
                  <a:solidFill>
                    <a:srgbClr val="323232"/>
                  </a:solidFill>
                  <a:latin typeface="Arimo"/>
                </a:rPr>
                <a: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12838" y="-561809"/>
            <a:ext cx="8091467" cy="12048959"/>
          </a:xfrm>
          <a:prstGeom prst="rect">
            <a:avLst/>
          </a:prstGeom>
          <a:solidFill>
            <a:srgbClr val="E3E7E8">
              <a:alpha val="49804"/>
            </a:srgbClr>
          </a:solidFill>
        </p:spPr>
      </p:sp>
      <p:sp>
        <p:nvSpPr>
          <p:cNvPr name="AutoShape 3" id="3"/>
          <p:cNvSpPr/>
          <p:nvPr/>
        </p:nvSpPr>
        <p:spPr>
          <a:xfrm rot="0">
            <a:off x="8470557" y="1028700"/>
            <a:ext cx="34441" cy="8229600"/>
          </a:xfrm>
          <a:prstGeom prst="rect">
            <a:avLst/>
          </a:prstGeom>
          <a:solidFill>
            <a:srgbClr val="E3E7E8"/>
          </a:solidFill>
        </p:spPr>
      </p:sp>
      <p:pic>
        <p:nvPicPr>
          <p:cNvPr name="Picture 4" id="4"/>
          <p:cNvPicPr>
            <a:picLocks noChangeAspect="true"/>
          </p:cNvPicPr>
          <p:nvPr/>
        </p:nvPicPr>
        <p:blipFill>
          <a:blip r:embed="rId2"/>
          <a:srcRect l="0" t="0" r="0" b="0"/>
          <a:stretch>
            <a:fillRect/>
          </a:stretch>
        </p:blipFill>
        <p:spPr>
          <a:xfrm flipH="false" flipV="false" rot="0">
            <a:off x="9698247" y="684364"/>
            <a:ext cx="978003" cy="978003"/>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9697271" y="2659427"/>
            <a:ext cx="978003" cy="97800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699224" y="4654987"/>
            <a:ext cx="977026" cy="977026"/>
          </a:xfrm>
          <a:prstGeom prst="rect">
            <a:avLst/>
          </a:prstGeom>
        </p:spPr>
      </p:pic>
      <p:sp>
        <p:nvSpPr>
          <p:cNvPr name="TextBox 7" id="7"/>
          <p:cNvSpPr txBox="true"/>
          <p:nvPr/>
        </p:nvSpPr>
        <p:spPr>
          <a:xfrm rot="0">
            <a:off x="1337030" y="4168140"/>
            <a:ext cx="5122113" cy="1950720"/>
          </a:xfrm>
          <a:prstGeom prst="rect">
            <a:avLst/>
          </a:prstGeom>
        </p:spPr>
        <p:txBody>
          <a:bodyPr anchor="t" rtlCol="false" tIns="0" lIns="0" bIns="0" rIns="0">
            <a:spAutoFit/>
          </a:bodyPr>
          <a:lstStyle/>
          <a:p>
            <a:pPr>
              <a:lnSpc>
                <a:spcPts val="7680"/>
              </a:lnSpc>
            </a:pPr>
            <a:r>
              <a:rPr lang="en-US" sz="6400" spc="128">
                <a:solidFill>
                  <a:srgbClr val="323232"/>
                </a:solidFill>
                <a:latin typeface="Lato 1 Bold"/>
              </a:rPr>
              <a:t>GROUP MEMBERS</a:t>
            </a:r>
          </a:p>
        </p:txBody>
      </p:sp>
      <p:grpSp>
        <p:nvGrpSpPr>
          <p:cNvPr name="Group 8" id="8"/>
          <p:cNvGrpSpPr/>
          <p:nvPr/>
        </p:nvGrpSpPr>
        <p:grpSpPr>
          <a:xfrm rot="0">
            <a:off x="11724567" y="555238"/>
            <a:ext cx="4885413" cy="5186380"/>
            <a:chOff x="0" y="0"/>
            <a:chExt cx="6513884" cy="6915173"/>
          </a:xfrm>
        </p:grpSpPr>
        <p:sp>
          <p:nvSpPr>
            <p:cNvPr name="TextBox 9" id="9"/>
            <p:cNvSpPr txBox="true"/>
            <p:nvPr/>
          </p:nvSpPr>
          <p:spPr>
            <a:xfrm rot="0">
              <a:off x="0" y="-38100"/>
              <a:ext cx="6513884" cy="6477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Himanshi Tiwari</a:t>
              </a:r>
            </a:p>
          </p:txBody>
        </p:sp>
        <p:sp>
          <p:nvSpPr>
            <p:cNvPr name="TextBox 10" id="10"/>
            <p:cNvSpPr txBox="true"/>
            <p:nvPr/>
          </p:nvSpPr>
          <p:spPr>
            <a:xfrm rot="0">
              <a:off x="0" y="906338"/>
              <a:ext cx="6513884" cy="676487"/>
            </a:xfrm>
            <a:prstGeom prst="rect">
              <a:avLst/>
            </a:prstGeom>
          </p:spPr>
          <p:txBody>
            <a:bodyPr anchor="t" rtlCol="false" tIns="0" lIns="0" bIns="0" rIns="0">
              <a:spAutoFit/>
            </a:bodyPr>
            <a:lstStyle/>
            <a:p>
              <a:pPr>
                <a:lnSpc>
                  <a:spcPts val="4480"/>
                </a:lnSpc>
              </a:pPr>
              <a:r>
                <a:rPr lang="en-US" sz="2800" spc="56">
                  <a:solidFill>
                    <a:srgbClr val="323232"/>
                  </a:solidFill>
                  <a:latin typeface="Lato 1"/>
                </a:rPr>
                <a:t>19BCE10013</a:t>
              </a:r>
            </a:p>
          </p:txBody>
        </p:sp>
        <p:sp>
          <p:nvSpPr>
            <p:cNvPr name="TextBox 11" id="11"/>
            <p:cNvSpPr txBox="true"/>
            <p:nvPr/>
          </p:nvSpPr>
          <p:spPr>
            <a:xfrm rot="0">
              <a:off x="0" y="2628074"/>
              <a:ext cx="6513884" cy="6477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Misha Sharma</a:t>
              </a:r>
            </a:p>
          </p:txBody>
        </p:sp>
        <p:sp>
          <p:nvSpPr>
            <p:cNvPr name="TextBox 12" id="12"/>
            <p:cNvSpPr txBox="true"/>
            <p:nvPr/>
          </p:nvSpPr>
          <p:spPr>
            <a:xfrm rot="0">
              <a:off x="0" y="3572512"/>
              <a:ext cx="6513884" cy="676487"/>
            </a:xfrm>
            <a:prstGeom prst="rect">
              <a:avLst/>
            </a:prstGeom>
          </p:spPr>
          <p:txBody>
            <a:bodyPr anchor="t" rtlCol="false" tIns="0" lIns="0" bIns="0" rIns="0">
              <a:spAutoFit/>
            </a:bodyPr>
            <a:lstStyle/>
            <a:p>
              <a:pPr>
                <a:lnSpc>
                  <a:spcPts val="4480"/>
                </a:lnSpc>
              </a:pPr>
              <a:r>
                <a:rPr lang="en-US" sz="2800" spc="56">
                  <a:solidFill>
                    <a:srgbClr val="323232"/>
                  </a:solidFill>
                  <a:latin typeface="Lato 1"/>
                </a:rPr>
                <a:t>18BCE10332</a:t>
              </a:r>
            </a:p>
          </p:txBody>
        </p:sp>
        <p:sp>
          <p:nvSpPr>
            <p:cNvPr name="TextBox 13" id="13"/>
            <p:cNvSpPr txBox="true"/>
            <p:nvPr/>
          </p:nvSpPr>
          <p:spPr>
            <a:xfrm rot="0">
              <a:off x="0" y="5294248"/>
              <a:ext cx="6513884" cy="6477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Purushottam Mathur</a:t>
              </a:r>
            </a:p>
          </p:txBody>
        </p:sp>
        <p:sp>
          <p:nvSpPr>
            <p:cNvPr name="TextBox 14" id="14"/>
            <p:cNvSpPr txBox="true"/>
            <p:nvPr/>
          </p:nvSpPr>
          <p:spPr>
            <a:xfrm rot="0">
              <a:off x="0" y="6238686"/>
              <a:ext cx="6513884" cy="676487"/>
            </a:xfrm>
            <a:prstGeom prst="rect">
              <a:avLst/>
            </a:prstGeom>
          </p:spPr>
          <p:txBody>
            <a:bodyPr anchor="t" rtlCol="false" tIns="0" lIns="0" bIns="0" rIns="0">
              <a:spAutoFit/>
            </a:bodyPr>
            <a:lstStyle/>
            <a:p>
              <a:pPr>
                <a:lnSpc>
                  <a:spcPts val="4480"/>
                </a:lnSpc>
              </a:pPr>
              <a:r>
                <a:rPr lang="en-US" sz="2800" spc="56">
                  <a:solidFill>
                    <a:srgbClr val="323232"/>
                  </a:solidFill>
                  <a:latin typeface="Lato 1"/>
                </a:rPr>
                <a:t>19BEE0299</a:t>
              </a:r>
            </a:p>
          </p:txBody>
        </p:sp>
      </p:grpSp>
      <p:grpSp>
        <p:nvGrpSpPr>
          <p:cNvPr name="Group 15" id="15"/>
          <p:cNvGrpSpPr/>
          <p:nvPr/>
        </p:nvGrpSpPr>
        <p:grpSpPr>
          <a:xfrm rot="0">
            <a:off x="11724567" y="6409417"/>
            <a:ext cx="4885413" cy="3186749"/>
            <a:chOff x="0" y="0"/>
            <a:chExt cx="6513884" cy="4248999"/>
          </a:xfrm>
        </p:grpSpPr>
        <p:sp>
          <p:nvSpPr>
            <p:cNvPr name="TextBox 16" id="16"/>
            <p:cNvSpPr txBox="true"/>
            <p:nvPr/>
          </p:nvSpPr>
          <p:spPr>
            <a:xfrm rot="0">
              <a:off x="0" y="-38100"/>
              <a:ext cx="6513884" cy="6477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Nishant Budia</a:t>
              </a:r>
            </a:p>
          </p:txBody>
        </p:sp>
        <p:sp>
          <p:nvSpPr>
            <p:cNvPr name="TextBox 17" id="17"/>
            <p:cNvSpPr txBox="true"/>
            <p:nvPr/>
          </p:nvSpPr>
          <p:spPr>
            <a:xfrm rot="0">
              <a:off x="0" y="906338"/>
              <a:ext cx="6513884" cy="676487"/>
            </a:xfrm>
            <a:prstGeom prst="rect">
              <a:avLst/>
            </a:prstGeom>
          </p:spPr>
          <p:txBody>
            <a:bodyPr anchor="t" rtlCol="false" tIns="0" lIns="0" bIns="0" rIns="0">
              <a:spAutoFit/>
            </a:bodyPr>
            <a:lstStyle/>
            <a:p>
              <a:pPr>
                <a:lnSpc>
                  <a:spcPts val="4480"/>
                </a:lnSpc>
              </a:pPr>
              <a:r>
                <a:rPr lang="en-US" sz="2800" spc="56">
                  <a:solidFill>
                    <a:srgbClr val="323232"/>
                  </a:solidFill>
                  <a:latin typeface="Lato 1"/>
                </a:rPr>
                <a:t>18BEC0923</a:t>
              </a:r>
            </a:p>
          </p:txBody>
        </p:sp>
        <p:sp>
          <p:nvSpPr>
            <p:cNvPr name="TextBox 18" id="18"/>
            <p:cNvSpPr txBox="true"/>
            <p:nvPr/>
          </p:nvSpPr>
          <p:spPr>
            <a:xfrm rot="0">
              <a:off x="0" y="2628074"/>
              <a:ext cx="6513884" cy="6477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Anvesh Audichya</a:t>
              </a:r>
            </a:p>
          </p:txBody>
        </p:sp>
        <p:sp>
          <p:nvSpPr>
            <p:cNvPr name="TextBox 19" id="19"/>
            <p:cNvSpPr txBox="true"/>
            <p:nvPr/>
          </p:nvSpPr>
          <p:spPr>
            <a:xfrm rot="0">
              <a:off x="0" y="3572512"/>
              <a:ext cx="6513884" cy="676487"/>
            </a:xfrm>
            <a:prstGeom prst="rect">
              <a:avLst/>
            </a:prstGeom>
          </p:spPr>
          <p:txBody>
            <a:bodyPr anchor="t" rtlCol="false" tIns="0" lIns="0" bIns="0" rIns="0">
              <a:spAutoFit/>
            </a:bodyPr>
            <a:lstStyle/>
            <a:p>
              <a:pPr>
                <a:lnSpc>
                  <a:spcPts val="4480"/>
                </a:lnSpc>
              </a:pPr>
              <a:r>
                <a:rPr lang="en-US" sz="2800" spc="56">
                  <a:solidFill>
                    <a:srgbClr val="323232"/>
                  </a:solidFill>
                  <a:latin typeface="Lato 1"/>
                </a:rPr>
                <a:t>18BEE10050</a:t>
              </a:r>
            </a:p>
          </p:txBody>
        </p:sp>
      </p:grpSp>
      <p:pic>
        <p:nvPicPr>
          <p:cNvPr name="Picture 20" id="20"/>
          <p:cNvPicPr>
            <a:picLocks noChangeAspect="true"/>
          </p:cNvPicPr>
          <p:nvPr/>
        </p:nvPicPr>
        <p:blipFill>
          <a:blip r:embed="rId3"/>
          <a:srcRect l="0" t="0" r="0" b="0"/>
          <a:stretch>
            <a:fillRect/>
          </a:stretch>
        </p:blipFill>
        <p:spPr>
          <a:xfrm flipH="false" flipV="false" rot="0">
            <a:off x="9699224" y="6538543"/>
            <a:ext cx="977026" cy="977026"/>
          </a:xfrm>
          <a:prstGeom prst="rect">
            <a:avLst/>
          </a:prstGeom>
        </p:spPr>
      </p:pic>
      <p:pic>
        <p:nvPicPr>
          <p:cNvPr name="Picture 21" id="21"/>
          <p:cNvPicPr>
            <a:picLocks noChangeAspect="true"/>
          </p:cNvPicPr>
          <p:nvPr/>
        </p:nvPicPr>
        <p:blipFill>
          <a:blip r:embed="rId3"/>
          <a:srcRect l="0" t="0" r="0" b="0"/>
          <a:stretch>
            <a:fillRect/>
          </a:stretch>
        </p:blipFill>
        <p:spPr>
          <a:xfrm flipH="false" flipV="false" rot="0">
            <a:off x="9698247" y="8490014"/>
            <a:ext cx="977026" cy="97702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1538" y="2729178"/>
            <a:ext cx="6430940" cy="7919137"/>
            <a:chOff x="0" y="0"/>
            <a:chExt cx="8574587" cy="10558849"/>
          </a:xfrm>
        </p:grpSpPr>
        <p:sp>
          <p:nvSpPr>
            <p:cNvPr name="AutoShape 3" id="3"/>
            <p:cNvSpPr/>
            <p:nvPr/>
          </p:nvSpPr>
          <p:spPr>
            <a:xfrm rot="0">
              <a:off x="0" y="0"/>
              <a:ext cx="8574587" cy="56719"/>
            </a:xfrm>
            <a:prstGeom prst="rect">
              <a:avLst/>
            </a:prstGeom>
            <a:solidFill>
              <a:srgbClr val="E3E7E8"/>
            </a:solidFill>
          </p:spPr>
        </p:sp>
        <p:sp>
          <p:nvSpPr>
            <p:cNvPr name="TextBox 4" id="4"/>
            <p:cNvSpPr txBox="true"/>
            <p:nvPr/>
          </p:nvSpPr>
          <p:spPr>
            <a:xfrm rot="0">
              <a:off x="0" y="510918"/>
              <a:ext cx="8574587" cy="10047931"/>
            </a:xfrm>
            <a:prstGeom prst="rect">
              <a:avLst/>
            </a:prstGeom>
          </p:spPr>
          <p:txBody>
            <a:bodyPr anchor="t" rtlCol="false" tIns="0" lIns="0" bIns="0" rIns="0">
              <a:spAutoFit/>
            </a:bodyPr>
            <a:lstStyle/>
            <a:p>
              <a:pPr>
                <a:lnSpc>
                  <a:spcPts val="3728"/>
                </a:lnSpc>
              </a:pPr>
              <a:r>
                <a:rPr lang="en-US" sz="2330" spc="46">
                  <a:solidFill>
                    <a:srgbClr val="323232"/>
                  </a:solidFill>
                  <a:latin typeface="Lato 1"/>
                </a:rPr>
                <a:t>The rural communities of developing countries depend on wild edible plants to meet their food requirements during periods of food shortage. Wild edible plants are mostly serving as supplementary foods in different parts of the world because they are nutritionally rich and can supplement especially vitamins and micro nutrients. The main objective of this project is to build Convolutional neural networks are a deep model to detect and classify the edibility of the wild plant. The model also suggests the effects of non-edible wild plant produce.</a:t>
              </a:r>
            </a:p>
            <a:p>
              <a:pPr>
                <a:lnSpc>
                  <a:spcPts val="3728"/>
                </a:lnSpc>
              </a:pPr>
            </a:p>
            <a:p>
              <a:pPr>
                <a:lnSpc>
                  <a:spcPts val="3728"/>
                </a:lnSpc>
              </a:pPr>
            </a:p>
            <a:p>
              <a:pPr>
                <a:lnSpc>
                  <a:spcPts val="3728"/>
                </a:lnSpc>
              </a:pPr>
            </a:p>
          </p:txBody>
        </p:sp>
      </p:grpSp>
      <p:sp>
        <p:nvSpPr>
          <p:cNvPr name="AutoShape 5" id="5"/>
          <p:cNvSpPr/>
          <p:nvPr/>
        </p:nvSpPr>
        <p:spPr>
          <a:xfrm rot="0">
            <a:off x="9144000" y="-514985"/>
            <a:ext cx="9356838" cy="11163300"/>
          </a:xfrm>
          <a:prstGeom prst="rect">
            <a:avLst/>
          </a:prstGeom>
          <a:solidFill>
            <a:srgbClr val="E3E7E8"/>
          </a:solidFill>
        </p:spPr>
      </p:sp>
      <p:pic>
        <p:nvPicPr>
          <p:cNvPr name="Picture 6" id="6"/>
          <p:cNvPicPr>
            <a:picLocks noChangeAspect="true"/>
          </p:cNvPicPr>
          <p:nvPr/>
        </p:nvPicPr>
        <p:blipFill>
          <a:blip r:embed="rId2"/>
          <a:srcRect l="9516" t="0" r="28891" b="0"/>
          <a:stretch>
            <a:fillRect/>
          </a:stretch>
        </p:blipFill>
        <p:spPr>
          <a:xfrm flipH="false" flipV="false" rot="0">
            <a:off x="10552750" y="1466427"/>
            <a:ext cx="6039399" cy="7354147"/>
          </a:xfrm>
          <a:prstGeom prst="rect">
            <a:avLst/>
          </a:prstGeom>
        </p:spPr>
      </p:pic>
      <p:sp>
        <p:nvSpPr>
          <p:cNvPr name="TextBox 7" id="7"/>
          <p:cNvSpPr txBox="true"/>
          <p:nvPr/>
        </p:nvSpPr>
        <p:spPr>
          <a:xfrm rot="0">
            <a:off x="1241538" y="1416473"/>
            <a:ext cx="6623758" cy="975360"/>
          </a:xfrm>
          <a:prstGeom prst="rect">
            <a:avLst/>
          </a:prstGeom>
        </p:spPr>
        <p:txBody>
          <a:bodyPr anchor="t" rtlCol="false" tIns="0" lIns="0" bIns="0" rIns="0">
            <a:spAutoFit/>
          </a:bodyPr>
          <a:lstStyle/>
          <a:p>
            <a:pPr>
              <a:lnSpc>
                <a:spcPts val="7680"/>
              </a:lnSpc>
            </a:pPr>
            <a:r>
              <a:rPr lang="en-US" sz="6400" spc="128">
                <a:solidFill>
                  <a:srgbClr val="323232"/>
                </a:solidFill>
                <a:latin typeface="Lato 1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2"/>
          <a:srcRect l="0" t="7865" r="0" b="7865"/>
          <a:stretch>
            <a:fillRect/>
          </a:stretch>
        </a:blip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3523520" y="3008840"/>
            <a:ext cx="11240960" cy="4269320"/>
            <a:chOff x="0" y="0"/>
            <a:chExt cx="14987946" cy="5692427"/>
          </a:xfrm>
        </p:grpSpPr>
        <p:sp>
          <p:nvSpPr>
            <p:cNvPr name="TextBox 4" id="4"/>
            <p:cNvSpPr txBox="true"/>
            <p:nvPr/>
          </p:nvSpPr>
          <p:spPr>
            <a:xfrm rot="0">
              <a:off x="0" y="0"/>
              <a:ext cx="14987946" cy="1448702"/>
            </a:xfrm>
            <a:prstGeom prst="rect">
              <a:avLst/>
            </a:prstGeom>
          </p:spPr>
          <p:txBody>
            <a:bodyPr anchor="t" rtlCol="false" tIns="0" lIns="0" bIns="0" rIns="0">
              <a:spAutoFit/>
            </a:bodyPr>
            <a:lstStyle/>
            <a:p>
              <a:pPr algn="ctr">
                <a:lnSpc>
                  <a:spcPts val="8555"/>
                </a:lnSpc>
              </a:pPr>
              <a:r>
                <a:rPr lang="en-US" sz="7129" spc="142">
                  <a:solidFill>
                    <a:srgbClr val="323232"/>
                  </a:solidFill>
                  <a:latin typeface="Lato 1 Bold"/>
                </a:rPr>
                <a:t>PROBLEM STATEMENT</a:t>
              </a:r>
            </a:p>
          </p:txBody>
        </p:sp>
        <p:sp>
          <p:nvSpPr>
            <p:cNvPr name="AutoShape 5" id="5"/>
            <p:cNvSpPr/>
            <p:nvPr/>
          </p:nvSpPr>
          <p:spPr>
            <a:xfrm rot="0">
              <a:off x="2400881" y="2390830"/>
              <a:ext cx="10186184" cy="66022"/>
            </a:xfrm>
            <a:prstGeom prst="rect">
              <a:avLst/>
            </a:prstGeom>
            <a:solidFill>
              <a:srgbClr val="E3E7E8"/>
            </a:solidFill>
          </p:spPr>
        </p:sp>
        <p:sp>
          <p:nvSpPr>
            <p:cNvPr name="TextBox 6" id="6"/>
            <p:cNvSpPr txBox="true"/>
            <p:nvPr/>
          </p:nvSpPr>
          <p:spPr>
            <a:xfrm rot="0">
              <a:off x="0" y="3267278"/>
              <a:ext cx="14987946" cy="2425148"/>
            </a:xfrm>
            <a:prstGeom prst="rect">
              <a:avLst/>
            </a:prstGeom>
          </p:spPr>
          <p:txBody>
            <a:bodyPr anchor="t" rtlCol="false" tIns="0" lIns="0" bIns="0" rIns="0">
              <a:spAutoFit/>
            </a:bodyPr>
            <a:lstStyle/>
            <a:p>
              <a:pPr algn="ctr">
                <a:lnSpc>
                  <a:spcPts val="4990"/>
                </a:lnSpc>
              </a:pPr>
              <a:r>
                <a:rPr lang="en-US" sz="3119" spc="62">
                  <a:solidFill>
                    <a:srgbClr val="323232"/>
                  </a:solidFill>
                  <a:latin typeface="Lato 1"/>
                </a:rPr>
                <a:t>To determine whether a wild plant is edible or not and determine its species using only a picture of it.</a:t>
              </a:r>
            </a:p>
            <a:p>
              <a:pPr algn="ctr">
                <a:lnSpc>
                  <a:spcPts val="499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528694" y="-514985"/>
            <a:ext cx="7255928" cy="11192188"/>
          </a:xfrm>
          <a:prstGeom prst="rect">
            <a:avLst/>
          </a:prstGeom>
          <a:solidFill>
            <a:srgbClr val="E3E7E8">
              <a:alpha val="19608"/>
            </a:srgbClr>
          </a:solidFill>
        </p:spPr>
      </p:sp>
      <p:grpSp>
        <p:nvGrpSpPr>
          <p:cNvPr name="Group 3" id="3"/>
          <p:cNvGrpSpPr/>
          <p:nvPr/>
        </p:nvGrpSpPr>
        <p:grpSpPr>
          <a:xfrm rot="0">
            <a:off x="1590405" y="1276350"/>
            <a:ext cx="8645719" cy="1652087"/>
            <a:chOff x="0" y="0"/>
            <a:chExt cx="11527626" cy="2202783"/>
          </a:xfrm>
        </p:grpSpPr>
        <p:sp>
          <p:nvSpPr>
            <p:cNvPr name="TextBox 4" id="4"/>
            <p:cNvSpPr txBox="true"/>
            <p:nvPr/>
          </p:nvSpPr>
          <p:spPr>
            <a:xfrm rot="0">
              <a:off x="0" y="0"/>
              <a:ext cx="11527626" cy="1300480"/>
            </a:xfrm>
            <a:prstGeom prst="rect">
              <a:avLst/>
            </a:prstGeom>
          </p:spPr>
          <p:txBody>
            <a:bodyPr anchor="t" rtlCol="false" tIns="0" lIns="0" bIns="0" rIns="0">
              <a:spAutoFit/>
            </a:bodyPr>
            <a:lstStyle/>
            <a:p>
              <a:pPr>
                <a:lnSpc>
                  <a:spcPts val="7680"/>
                </a:lnSpc>
              </a:pPr>
              <a:r>
                <a:rPr lang="en-US" sz="6400" spc="128">
                  <a:solidFill>
                    <a:srgbClr val="323232"/>
                  </a:solidFill>
                  <a:latin typeface="Lato 1 Bold"/>
                </a:rPr>
                <a:t>SOLUTION</a:t>
              </a:r>
            </a:p>
          </p:txBody>
        </p:sp>
        <p:sp>
          <p:nvSpPr>
            <p:cNvPr name="AutoShape 5" id="5"/>
            <p:cNvSpPr/>
            <p:nvPr/>
          </p:nvSpPr>
          <p:spPr>
            <a:xfrm rot="0">
              <a:off x="0" y="2143516"/>
              <a:ext cx="10312400" cy="59267"/>
            </a:xfrm>
            <a:prstGeom prst="rect">
              <a:avLst/>
            </a:prstGeom>
            <a:solidFill>
              <a:srgbClr val="E3E7E8"/>
            </a:solidFill>
          </p:spPr>
        </p:sp>
      </p:grpSp>
      <p:pic>
        <p:nvPicPr>
          <p:cNvPr name="Picture 6" id="6"/>
          <p:cNvPicPr>
            <a:picLocks noChangeAspect="true"/>
          </p:cNvPicPr>
          <p:nvPr/>
        </p:nvPicPr>
        <p:blipFill>
          <a:blip r:embed="rId2"/>
          <a:srcRect l="21079" t="0" r="22938" b="0"/>
          <a:stretch>
            <a:fillRect/>
          </a:stretch>
        </p:blipFill>
        <p:spPr>
          <a:xfrm flipH="false" flipV="false" rot="0">
            <a:off x="10609562" y="0"/>
            <a:ext cx="7678438" cy="10287000"/>
          </a:xfrm>
          <a:prstGeom prst="rect">
            <a:avLst/>
          </a:prstGeom>
        </p:spPr>
      </p:pic>
      <p:sp>
        <p:nvSpPr>
          <p:cNvPr name="TextBox 7" id="7"/>
          <p:cNvSpPr txBox="true"/>
          <p:nvPr/>
        </p:nvSpPr>
        <p:spPr>
          <a:xfrm rot="0">
            <a:off x="1590405" y="5352415"/>
            <a:ext cx="7020195" cy="3905885"/>
          </a:xfrm>
          <a:prstGeom prst="rect">
            <a:avLst/>
          </a:prstGeom>
        </p:spPr>
        <p:txBody>
          <a:bodyPr anchor="t" rtlCol="false" tIns="0" lIns="0" bIns="0" rIns="0">
            <a:spAutoFit/>
          </a:bodyPr>
          <a:lstStyle/>
          <a:p>
            <a:pPr>
              <a:lnSpc>
                <a:spcPts val="4479"/>
              </a:lnSpc>
            </a:pPr>
            <a:r>
              <a:rPr lang="en-US" sz="2800" spc="56">
                <a:solidFill>
                  <a:srgbClr val="323232"/>
                </a:solidFill>
                <a:latin typeface="Lato 1"/>
              </a:rPr>
              <a:t>We created a Flask application where the user selects the image which is to be classified. The image is fed into the model that is trained and the predicted class will be displayed on the webpage using Convolution Neural Networks (CNN).</a:t>
            </a:r>
          </a:p>
          <a:p>
            <a:pPr>
              <a:lnSpc>
                <a:spcPts val="44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2543"/>
            <a:ext cx="1719502" cy="171950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3E7E8"/>
            </a:solidFill>
          </p:spPr>
        </p:sp>
      </p:grpSp>
      <p:grpSp>
        <p:nvGrpSpPr>
          <p:cNvPr name="Group 4" id="4"/>
          <p:cNvGrpSpPr/>
          <p:nvPr/>
        </p:nvGrpSpPr>
        <p:grpSpPr>
          <a:xfrm rot="0">
            <a:off x="1028700" y="3207961"/>
            <a:ext cx="1719502" cy="171950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3E7E8"/>
            </a:solidFill>
          </p:spPr>
        </p:sp>
      </p:grpSp>
      <p:grpSp>
        <p:nvGrpSpPr>
          <p:cNvPr name="Group 6" id="6"/>
          <p:cNvGrpSpPr/>
          <p:nvPr/>
        </p:nvGrpSpPr>
        <p:grpSpPr>
          <a:xfrm rot="0">
            <a:off x="1028700" y="7538798"/>
            <a:ext cx="1719502" cy="171950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3E7E8"/>
            </a:solidFill>
          </p:spPr>
        </p:sp>
      </p:grpSp>
      <p:sp>
        <p:nvSpPr>
          <p:cNvPr name="AutoShape 8" id="8"/>
          <p:cNvSpPr/>
          <p:nvPr/>
        </p:nvSpPr>
        <p:spPr>
          <a:xfrm rot="0">
            <a:off x="11237405" y="1028700"/>
            <a:ext cx="34441" cy="8229600"/>
          </a:xfrm>
          <a:prstGeom prst="rect">
            <a:avLst/>
          </a:prstGeom>
          <a:solidFill>
            <a:srgbClr val="E3E7E8"/>
          </a:solidFill>
        </p:spPr>
      </p:sp>
      <p:grpSp>
        <p:nvGrpSpPr>
          <p:cNvPr name="Group 9" id="9"/>
          <p:cNvGrpSpPr/>
          <p:nvPr/>
        </p:nvGrpSpPr>
        <p:grpSpPr>
          <a:xfrm rot="0">
            <a:off x="1028700" y="5373380"/>
            <a:ext cx="1719502" cy="1719502"/>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3E7E8"/>
            </a:solidFill>
          </p:spPr>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1416" y="3606510"/>
            <a:ext cx="654070" cy="922406"/>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2915" y="1498589"/>
            <a:ext cx="831072" cy="809256"/>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96009" y="5771928"/>
            <a:ext cx="784883" cy="922406"/>
          </a:xfrm>
          <a:prstGeom prst="rect">
            <a:avLst/>
          </a:prstGeom>
        </p:spPr>
      </p:pic>
      <p:pic>
        <p:nvPicPr>
          <p:cNvPr name="Picture 14" id="14"/>
          <p:cNvPicPr>
            <a:picLocks noChangeAspect="true"/>
          </p:cNvPicPr>
          <p:nvPr/>
        </p:nvPicPr>
        <p:blipFill>
          <a:blip r:embed="rId8"/>
          <a:srcRect l="25708" t="0" r="25327" b="0"/>
          <a:stretch>
            <a:fillRect/>
          </a:stretch>
        </p:blipFill>
        <p:spPr>
          <a:xfrm flipH="false" flipV="false" rot="0">
            <a:off x="1462867" y="7916013"/>
            <a:ext cx="818026" cy="939736"/>
          </a:xfrm>
          <a:prstGeom prst="rect">
            <a:avLst/>
          </a:prstGeom>
        </p:spPr>
      </p:pic>
      <p:sp>
        <p:nvSpPr>
          <p:cNvPr name="TextBox 15" id="15"/>
          <p:cNvSpPr txBox="true"/>
          <p:nvPr/>
        </p:nvSpPr>
        <p:spPr>
          <a:xfrm rot="0">
            <a:off x="3635828" y="1347788"/>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Anaconda Navigator</a:t>
            </a:r>
          </a:p>
        </p:txBody>
      </p:sp>
      <p:sp>
        <p:nvSpPr>
          <p:cNvPr name="TextBox 16" id="16"/>
          <p:cNvSpPr txBox="true"/>
          <p:nvPr/>
        </p:nvSpPr>
        <p:spPr>
          <a:xfrm rot="0">
            <a:off x="12258405" y="2360417"/>
            <a:ext cx="5000895" cy="4876800"/>
          </a:xfrm>
          <a:prstGeom prst="rect">
            <a:avLst/>
          </a:prstGeom>
        </p:spPr>
        <p:txBody>
          <a:bodyPr anchor="t" rtlCol="false" tIns="0" lIns="0" bIns="0" rIns="0">
            <a:spAutoFit/>
          </a:bodyPr>
          <a:lstStyle/>
          <a:p>
            <a:pPr>
              <a:lnSpc>
                <a:spcPts val="7680"/>
              </a:lnSpc>
            </a:pPr>
            <a:r>
              <a:rPr lang="en-US" sz="6400" spc="128">
                <a:solidFill>
                  <a:srgbClr val="323232"/>
                </a:solidFill>
                <a:latin typeface="Lato 1 Bold"/>
              </a:rPr>
              <a:t>SOFTWARE,PACKAGES AND LANGUAGE USED</a:t>
            </a:r>
          </a:p>
        </p:txBody>
      </p:sp>
      <p:sp>
        <p:nvSpPr>
          <p:cNvPr name="TextBox 17" id="17"/>
          <p:cNvSpPr txBox="true"/>
          <p:nvPr/>
        </p:nvSpPr>
        <p:spPr>
          <a:xfrm rot="0">
            <a:off x="3635828" y="3513206"/>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Spyder</a:t>
            </a:r>
          </a:p>
        </p:txBody>
      </p:sp>
      <p:sp>
        <p:nvSpPr>
          <p:cNvPr name="TextBox 18" id="18"/>
          <p:cNvSpPr txBox="true"/>
          <p:nvPr/>
        </p:nvSpPr>
        <p:spPr>
          <a:xfrm rot="0">
            <a:off x="3635828" y="7844042"/>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TensorFlow</a:t>
            </a:r>
          </a:p>
        </p:txBody>
      </p:sp>
      <p:sp>
        <p:nvSpPr>
          <p:cNvPr name="TextBox 19" id="19"/>
          <p:cNvSpPr txBox="true"/>
          <p:nvPr/>
        </p:nvSpPr>
        <p:spPr>
          <a:xfrm rot="0">
            <a:off x="3635828" y="5678624"/>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Jupyter Notebook</a:t>
            </a:r>
          </a:p>
        </p:txBody>
      </p:sp>
      <p:sp>
        <p:nvSpPr>
          <p:cNvPr name="TextBox 20" id="20"/>
          <p:cNvSpPr txBox="true"/>
          <p:nvPr/>
        </p:nvSpPr>
        <p:spPr>
          <a:xfrm rot="0">
            <a:off x="3635828" y="8360449"/>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Keras</a:t>
            </a:r>
          </a:p>
        </p:txBody>
      </p:sp>
      <p:sp>
        <p:nvSpPr>
          <p:cNvPr name="TextBox 21" id="21"/>
          <p:cNvSpPr txBox="true"/>
          <p:nvPr/>
        </p:nvSpPr>
        <p:spPr>
          <a:xfrm rot="0">
            <a:off x="3635828" y="6222419"/>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Flask</a:t>
            </a:r>
          </a:p>
        </p:txBody>
      </p:sp>
      <p:sp>
        <p:nvSpPr>
          <p:cNvPr name="TextBox 22" id="22"/>
          <p:cNvSpPr txBox="true"/>
          <p:nvPr/>
        </p:nvSpPr>
        <p:spPr>
          <a:xfrm rot="0">
            <a:off x="3635828" y="4145231"/>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Html, CSS and Javascript</a:t>
            </a:r>
          </a:p>
        </p:txBody>
      </p:sp>
      <p:sp>
        <p:nvSpPr>
          <p:cNvPr name="TextBox 23" id="23"/>
          <p:cNvSpPr txBox="true"/>
          <p:nvPr/>
        </p:nvSpPr>
        <p:spPr>
          <a:xfrm rot="0">
            <a:off x="3635828" y="1865117"/>
            <a:ext cx="6652672" cy="495300"/>
          </a:xfrm>
          <a:prstGeom prst="rect">
            <a:avLst/>
          </a:prstGeom>
        </p:spPr>
        <p:txBody>
          <a:bodyPr anchor="t" rtlCol="false" tIns="0" lIns="0" bIns="0" rIns="0">
            <a:spAutoFit/>
          </a:bodyPr>
          <a:lstStyle/>
          <a:p>
            <a:pPr>
              <a:lnSpc>
                <a:spcPts val="3900"/>
              </a:lnSpc>
            </a:pPr>
            <a:r>
              <a:rPr lang="en-US" sz="3000" spc="89">
                <a:solidFill>
                  <a:srgbClr val="323232"/>
                </a:solidFill>
                <a:latin typeface="Lato 1 Bold"/>
              </a:rPr>
              <a:t>Python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228130" y="-1108672"/>
            <a:ext cx="6059870" cy="11599536"/>
          </a:xfrm>
          <a:prstGeom prst="rect">
            <a:avLst/>
          </a:prstGeom>
          <a:solidFill>
            <a:srgbClr val="E3E7E8"/>
          </a:solidFill>
        </p:spPr>
      </p:sp>
      <p:grpSp>
        <p:nvGrpSpPr>
          <p:cNvPr name="Group 3" id="3"/>
          <p:cNvGrpSpPr/>
          <p:nvPr/>
        </p:nvGrpSpPr>
        <p:grpSpPr>
          <a:xfrm rot="0">
            <a:off x="13598862" y="0"/>
            <a:ext cx="3318407" cy="10287000"/>
            <a:chOff x="0" y="0"/>
            <a:chExt cx="4424542" cy="13716000"/>
          </a:xfrm>
        </p:grpSpPr>
        <p:pic>
          <p:nvPicPr>
            <p:cNvPr name="Picture 4" id="4"/>
            <p:cNvPicPr>
              <a:picLocks noChangeAspect="true"/>
            </p:cNvPicPr>
            <p:nvPr/>
          </p:nvPicPr>
          <p:blipFill>
            <a:blip r:embed="rId2"/>
            <a:srcRect l="9014" t="19119" r="11237" b="0"/>
            <a:stretch>
              <a:fillRect/>
            </a:stretch>
          </p:blipFill>
          <p:spPr>
            <a:xfrm>
              <a:off x="0" y="0"/>
              <a:ext cx="4424542" cy="4487333"/>
            </a:xfrm>
            <a:prstGeom prst="rect">
              <a:avLst/>
            </a:prstGeom>
          </p:spPr>
        </p:pic>
        <p:pic>
          <p:nvPicPr>
            <p:cNvPr name="Picture 5" id="5"/>
            <p:cNvPicPr>
              <a:picLocks noChangeAspect="true"/>
            </p:cNvPicPr>
            <p:nvPr/>
          </p:nvPicPr>
          <p:blipFill>
            <a:blip r:embed="rId3"/>
            <a:srcRect l="0" t="0" r="26049" b="0"/>
            <a:stretch>
              <a:fillRect/>
            </a:stretch>
          </p:blipFill>
          <p:spPr>
            <a:xfrm>
              <a:off x="0" y="4614333"/>
              <a:ext cx="4424542" cy="4487333"/>
            </a:xfrm>
            <a:prstGeom prst="rect">
              <a:avLst/>
            </a:prstGeom>
          </p:spPr>
        </p:pic>
        <p:pic>
          <p:nvPicPr>
            <p:cNvPr name="Picture 6" id="6"/>
            <p:cNvPicPr>
              <a:picLocks noChangeAspect="true"/>
            </p:cNvPicPr>
            <p:nvPr/>
          </p:nvPicPr>
          <p:blipFill>
            <a:blip r:embed="rId4"/>
            <a:srcRect l="29008" t="27983" r="26837" b="4803"/>
            <a:stretch>
              <a:fillRect/>
            </a:stretch>
          </p:blipFill>
          <p:spPr>
            <a:xfrm>
              <a:off x="0" y="9228667"/>
              <a:ext cx="4424542" cy="4487333"/>
            </a:xfrm>
            <a:prstGeom prst="rect">
              <a:avLst/>
            </a:prstGeom>
          </p:spPr>
        </p:pic>
      </p:grpSp>
      <p:sp>
        <p:nvSpPr>
          <p:cNvPr name="TextBox 7" id="7"/>
          <p:cNvSpPr txBox="true"/>
          <p:nvPr/>
        </p:nvSpPr>
        <p:spPr>
          <a:xfrm rot="0">
            <a:off x="1028700" y="3008082"/>
            <a:ext cx="6652672" cy="565150"/>
          </a:xfrm>
          <a:prstGeom prst="rect">
            <a:avLst/>
          </a:prstGeom>
        </p:spPr>
        <p:txBody>
          <a:bodyPr anchor="t" rtlCol="false" tIns="0" lIns="0" bIns="0" rIns="0">
            <a:spAutoFit/>
          </a:bodyPr>
          <a:lstStyle/>
          <a:p>
            <a:pPr>
              <a:lnSpc>
                <a:spcPts val="4550"/>
              </a:lnSpc>
            </a:pPr>
            <a:r>
              <a:rPr lang="en-US" sz="3500" spc="105">
                <a:solidFill>
                  <a:srgbClr val="323232"/>
                </a:solidFill>
                <a:latin typeface="Lato 1 Bold"/>
              </a:rPr>
              <a:t>Project Workflow:</a:t>
            </a:r>
          </a:p>
        </p:txBody>
      </p:sp>
      <p:sp>
        <p:nvSpPr>
          <p:cNvPr name="TextBox 8" id="8"/>
          <p:cNvSpPr txBox="true"/>
          <p:nvPr/>
        </p:nvSpPr>
        <p:spPr>
          <a:xfrm rot="0">
            <a:off x="1745957" y="4188176"/>
            <a:ext cx="6652672" cy="948690"/>
          </a:xfrm>
          <a:prstGeom prst="rect">
            <a:avLst/>
          </a:prstGeom>
        </p:spPr>
        <p:txBody>
          <a:bodyPr anchor="t" rtlCol="false" tIns="0" lIns="0" bIns="0" rIns="0">
            <a:spAutoFit/>
          </a:bodyPr>
          <a:lstStyle/>
          <a:p>
            <a:pPr marL="582930" indent="-291465" lvl="1">
              <a:lnSpc>
                <a:spcPts val="3780"/>
              </a:lnSpc>
              <a:buFont typeface="Arial"/>
              <a:buChar char="•"/>
            </a:pPr>
            <a:r>
              <a:rPr lang="en-US" sz="2700" spc="27">
                <a:solidFill>
                  <a:srgbClr val="323232"/>
                </a:solidFill>
                <a:latin typeface="Lato 1"/>
              </a:rPr>
              <a:t>User interacts with User interface to upload image</a:t>
            </a:r>
          </a:p>
        </p:txBody>
      </p:sp>
      <p:sp>
        <p:nvSpPr>
          <p:cNvPr name="TextBox 9" id="9"/>
          <p:cNvSpPr txBox="true"/>
          <p:nvPr/>
        </p:nvSpPr>
        <p:spPr>
          <a:xfrm rot="0">
            <a:off x="1745957" y="5673124"/>
            <a:ext cx="6652672" cy="948690"/>
          </a:xfrm>
          <a:prstGeom prst="rect">
            <a:avLst/>
          </a:prstGeom>
        </p:spPr>
        <p:txBody>
          <a:bodyPr anchor="t" rtlCol="false" tIns="0" lIns="0" bIns="0" rIns="0">
            <a:spAutoFit/>
          </a:bodyPr>
          <a:lstStyle/>
          <a:p>
            <a:pPr marL="582930" indent="-291465" lvl="1">
              <a:lnSpc>
                <a:spcPts val="3780"/>
              </a:lnSpc>
              <a:buFont typeface="Arial"/>
              <a:buChar char="•"/>
            </a:pPr>
            <a:r>
              <a:rPr lang="en-US" sz="2700" spc="27">
                <a:solidFill>
                  <a:srgbClr val="323232"/>
                </a:solidFill>
                <a:latin typeface="Lato 1"/>
              </a:rPr>
              <a:t>Uploaded image is analysed by the model which is integrated</a:t>
            </a:r>
          </a:p>
        </p:txBody>
      </p:sp>
      <p:sp>
        <p:nvSpPr>
          <p:cNvPr name="TextBox 10" id="10"/>
          <p:cNvSpPr txBox="true"/>
          <p:nvPr/>
        </p:nvSpPr>
        <p:spPr>
          <a:xfrm rot="0">
            <a:off x="1745957" y="7001868"/>
            <a:ext cx="6652672" cy="1428750"/>
          </a:xfrm>
          <a:prstGeom prst="rect">
            <a:avLst/>
          </a:prstGeom>
        </p:spPr>
        <p:txBody>
          <a:bodyPr anchor="t" rtlCol="false" tIns="0" lIns="0" bIns="0" rIns="0">
            <a:spAutoFit/>
          </a:bodyPr>
          <a:lstStyle/>
          <a:p>
            <a:pPr marL="582930" indent="-291465" lvl="1">
              <a:lnSpc>
                <a:spcPts val="3780"/>
              </a:lnSpc>
              <a:buFont typeface="Arial"/>
              <a:buChar char="•"/>
            </a:pPr>
            <a:r>
              <a:rPr lang="en-US" sz="2700" spc="27">
                <a:solidFill>
                  <a:srgbClr val="323232"/>
                </a:solidFill>
                <a:latin typeface="Lato 1"/>
              </a:rPr>
              <a:t>Once model analyses the uploaded image, the prediction is showcased on the UI</a:t>
            </a:r>
          </a:p>
        </p:txBody>
      </p:sp>
      <p:sp>
        <p:nvSpPr>
          <p:cNvPr name="AutoShape 11" id="11"/>
          <p:cNvSpPr/>
          <p:nvPr/>
        </p:nvSpPr>
        <p:spPr>
          <a:xfrm rot="0">
            <a:off x="11652793" y="-656268"/>
            <a:ext cx="49239" cy="11599536"/>
          </a:xfrm>
          <a:prstGeom prst="rect">
            <a:avLst/>
          </a:prstGeom>
          <a:solidFill>
            <a:srgbClr val="E3E7E8"/>
          </a:solidFill>
        </p:spPr>
      </p:sp>
      <p:sp>
        <p:nvSpPr>
          <p:cNvPr name="TextBox 12" id="12"/>
          <p:cNvSpPr txBox="true"/>
          <p:nvPr/>
        </p:nvSpPr>
        <p:spPr>
          <a:xfrm rot="0">
            <a:off x="1028700" y="1028700"/>
            <a:ext cx="7183304" cy="1021080"/>
          </a:xfrm>
          <a:prstGeom prst="rect">
            <a:avLst/>
          </a:prstGeom>
        </p:spPr>
        <p:txBody>
          <a:bodyPr anchor="t" rtlCol="false" tIns="0" lIns="0" bIns="0" rIns="0">
            <a:spAutoFit/>
          </a:bodyPr>
          <a:lstStyle/>
          <a:p>
            <a:pPr>
              <a:lnSpc>
                <a:spcPts val="8039"/>
              </a:lnSpc>
            </a:pPr>
            <a:r>
              <a:rPr lang="en-US" sz="6699" spc="134">
                <a:solidFill>
                  <a:srgbClr val="323232"/>
                </a:solidFill>
                <a:latin typeface="Lato 1 Bold"/>
              </a:rPr>
              <a:t>METHODOLOGY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857250" y="9258300"/>
            <a:ext cx="20002500" cy="1295400"/>
          </a:xfrm>
          <a:prstGeom prst="rect">
            <a:avLst/>
          </a:prstGeom>
          <a:solidFill>
            <a:srgbClr val="E3E7E8">
              <a:alpha val="49804"/>
            </a:srgbClr>
          </a:solidFill>
        </p:spPr>
      </p:sp>
      <p:sp>
        <p:nvSpPr>
          <p:cNvPr name="AutoShape 3" id="3"/>
          <p:cNvSpPr/>
          <p:nvPr/>
        </p:nvSpPr>
        <p:spPr>
          <a:xfrm rot="0">
            <a:off x="2090778" y="1028700"/>
            <a:ext cx="34441" cy="8229600"/>
          </a:xfrm>
          <a:prstGeom prst="rect">
            <a:avLst/>
          </a:prstGeom>
          <a:solidFill>
            <a:srgbClr val="E3E7E8"/>
          </a:solidFill>
        </p:spPr>
      </p:sp>
      <p:sp>
        <p:nvSpPr>
          <p:cNvPr name="TextBox 4" id="4"/>
          <p:cNvSpPr txBox="true"/>
          <p:nvPr/>
        </p:nvSpPr>
        <p:spPr>
          <a:xfrm rot="0">
            <a:off x="3133148" y="2290076"/>
            <a:ext cx="12824872" cy="495300"/>
          </a:xfrm>
          <a:prstGeom prst="rect">
            <a:avLst/>
          </a:prstGeom>
        </p:spPr>
        <p:txBody>
          <a:bodyPr anchor="t" rtlCol="false" tIns="0" lIns="0" bIns="0" rIns="0">
            <a:spAutoFit/>
          </a:bodyPr>
          <a:lstStyle/>
          <a:p>
            <a:pPr marL="647700" indent="-323850" lvl="1">
              <a:lnSpc>
                <a:spcPts val="3900"/>
              </a:lnSpc>
              <a:buFont typeface="Arial"/>
              <a:buChar char="•"/>
            </a:pPr>
            <a:r>
              <a:rPr lang="en-US" sz="3000" spc="89">
                <a:solidFill>
                  <a:srgbClr val="323232"/>
                </a:solidFill>
                <a:latin typeface="Lato 1 Bold"/>
              </a:rPr>
              <a:t>Data Collection:</a:t>
            </a:r>
          </a:p>
        </p:txBody>
      </p:sp>
      <p:sp>
        <p:nvSpPr>
          <p:cNvPr name="TextBox 5" id="5"/>
          <p:cNvSpPr txBox="true"/>
          <p:nvPr/>
        </p:nvSpPr>
        <p:spPr>
          <a:xfrm rot="0">
            <a:off x="3133148" y="3791830"/>
            <a:ext cx="12824872" cy="495300"/>
          </a:xfrm>
          <a:prstGeom prst="rect">
            <a:avLst/>
          </a:prstGeom>
        </p:spPr>
        <p:txBody>
          <a:bodyPr anchor="t" rtlCol="false" tIns="0" lIns="0" bIns="0" rIns="0">
            <a:spAutoFit/>
          </a:bodyPr>
          <a:lstStyle/>
          <a:p>
            <a:pPr marL="647700" indent="-323850" lvl="1">
              <a:lnSpc>
                <a:spcPts val="3900"/>
              </a:lnSpc>
              <a:buFont typeface="Arial"/>
              <a:buChar char="•"/>
            </a:pPr>
            <a:r>
              <a:rPr lang="en-US" sz="3000" spc="89">
                <a:solidFill>
                  <a:srgbClr val="323232"/>
                </a:solidFill>
                <a:latin typeface="Lato 1 Bold"/>
              </a:rPr>
              <a:t>Data Preprocessing:</a:t>
            </a:r>
          </a:p>
        </p:txBody>
      </p:sp>
      <p:sp>
        <p:nvSpPr>
          <p:cNvPr name="TextBox 6" id="6"/>
          <p:cNvSpPr txBox="true"/>
          <p:nvPr/>
        </p:nvSpPr>
        <p:spPr>
          <a:xfrm rot="0">
            <a:off x="3133148" y="5383213"/>
            <a:ext cx="12824872" cy="495300"/>
          </a:xfrm>
          <a:prstGeom prst="rect">
            <a:avLst/>
          </a:prstGeom>
        </p:spPr>
        <p:txBody>
          <a:bodyPr anchor="t" rtlCol="false" tIns="0" lIns="0" bIns="0" rIns="0">
            <a:spAutoFit/>
          </a:bodyPr>
          <a:lstStyle/>
          <a:p>
            <a:pPr marL="647700" indent="-323850" lvl="1">
              <a:lnSpc>
                <a:spcPts val="3900"/>
              </a:lnSpc>
              <a:buFont typeface="Arial"/>
              <a:buChar char="•"/>
            </a:pPr>
            <a:r>
              <a:rPr lang="en-US" sz="3000" spc="89">
                <a:solidFill>
                  <a:srgbClr val="323232"/>
                </a:solidFill>
                <a:latin typeface="Lato 1 Bold"/>
              </a:rPr>
              <a:t>Model Building:</a:t>
            </a:r>
          </a:p>
        </p:txBody>
      </p:sp>
      <p:sp>
        <p:nvSpPr>
          <p:cNvPr name="TextBox 7" id="7"/>
          <p:cNvSpPr txBox="true"/>
          <p:nvPr/>
        </p:nvSpPr>
        <p:spPr>
          <a:xfrm rot="0">
            <a:off x="2765259" y="1409850"/>
            <a:ext cx="13058775" cy="495300"/>
          </a:xfrm>
          <a:prstGeom prst="rect">
            <a:avLst/>
          </a:prstGeom>
        </p:spPr>
        <p:txBody>
          <a:bodyPr anchor="t" rtlCol="false" tIns="0" lIns="0" bIns="0" rIns="0">
            <a:spAutoFit/>
          </a:bodyPr>
          <a:lstStyle/>
          <a:p>
            <a:pPr algn="ctr">
              <a:lnSpc>
                <a:spcPts val="3900"/>
              </a:lnSpc>
              <a:spcBef>
                <a:spcPct val="0"/>
              </a:spcBef>
            </a:pPr>
            <a:r>
              <a:rPr lang="en-US" sz="3000" spc="89">
                <a:solidFill>
                  <a:srgbClr val="323232"/>
                </a:solidFill>
                <a:latin typeface="Lato 1"/>
              </a:rPr>
              <a:t>To accomplish this, we completed all the activities and tasks listed below.</a:t>
            </a:r>
          </a:p>
        </p:txBody>
      </p:sp>
      <p:sp>
        <p:nvSpPr>
          <p:cNvPr name="TextBox 8" id="8"/>
          <p:cNvSpPr txBox="true"/>
          <p:nvPr/>
        </p:nvSpPr>
        <p:spPr>
          <a:xfrm rot="0">
            <a:off x="3133148" y="7331241"/>
            <a:ext cx="12824872" cy="495300"/>
          </a:xfrm>
          <a:prstGeom prst="rect">
            <a:avLst/>
          </a:prstGeom>
        </p:spPr>
        <p:txBody>
          <a:bodyPr anchor="t" rtlCol="false" tIns="0" lIns="0" bIns="0" rIns="0">
            <a:spAutoFit/>
          </a:bodyPr>
          <a:lstStyle/>
          <a:p>
            <a:pPr marL="647700" indent="-323850" lvl="1">
              <a:lnSpc>
                <a:spcPts val="3900"/>
              </a:lnSpc>
              <a:buFont typeface="Arial"/>
              <a:buChar char="•"/>
            </a:pPr>
            <a:r>
              <a:rPr lang="en-US" sz="3000" spc="89">
                <a:solidFill>
                  <a:srgbClr val="323232"/>
                </a:solidFill>
                <a:latin typeface="Lato 1 Bold"/>
              </a:rPr>
              <a:t>Application Building:</a:t>
            </a:r>
          </a:p>
        </p:txBody>
      </p:sp>
      <p:sp>
        <p:nvSpPr>
          <p:cNvPr name="TextBox 9" id="9"/>
          <p:cNvSpPr txBox="true"/>
          <p:nvPr/>
        </p:nvSpPr>
        <p:spPr>
          <a:xfrm rot="0">
            <a:off x="3646463" y="2887838"/>
            <a:ext cx="8843489" cy="468630"/>
          </a:xfrm>
          <a:prstGeom prst="rect">
            <a:avLst/>
          </a:prstGeom>
        </p:spPr>
        <p:txBody>
          <a:bodyPr anchor="t" rtlCol="false" tIns="0" lIns="0" bIns="0" rIns="0">
            <a:spAutoFit/>
          </a:bodyPr>
          <a:lstStyle/>
          <a:p>
            <a:pPr algn="ctr">
              <a:lnSpc>
                <a:spcPts val="3779"/>
              </a:lnSpc>
            </a:pPr>
            <a:r>
              <a:rPr lang="en-US" sz="2699">
                <a:solidFill>
                  <a:srgbClr val="323232"/>
                </a:solidFill>
                <a:latin typeface="Lato 1"/>
              </a:rPr>
              <a:t>We collected the given dataset from Project Workspace. </a:t>
            </a:r>
          </a:p>
        </p:txBody>
      </p:sp>
      <p:sp>
        <p:nvSpPr>
          <p:cNvPr name="TextBox 10" id="10"/>
          <p:cNvSpPr txBox="true"/>
          <p:nvPr/>
        </p:nvSpPr>
        <p:spPr>
          <a:xfrm rot="0">
            <a:off x="3646463" y="4419199"/>
            <a:ext cx="8262422" cy="468630"/>
          </a:xfrm>
          <a:prstGeom prst="rect">
            <a:avLst/>
          </a:prstGeom>
        </p:spPr>
        <p:txBody>
          <a:bodyPr anchor="t" rtlCol="false" tIns="0" lIns="0" bIns="0" rIns="0">
            <a:spAutoFit/>
          </a:bodyPr>
          <a:lstStyle/>
          <a:p>
            <a:pPr algn="ctr">
              <a:lnSpc>
                <a:spcPts val="3779"/>
              </a:lnSpc>
            </a:pPr>
            <a:r>
              <a:rPr lang="en-US" sz="2699">
                <a:solidFill>
                  <a:srgbClr val="323232"/>
                </a:solidFill>
                <a:latin typeface="Lato 1"/>
              </a:rPr>
              <a:t>It was done by using the ImageDataGenerator library.</a:t>
            </a:r>
          </a:p>
        </p:txBody>
      </p:sp>
      <p:sp>
        <p:nvSpPr>
          <p:cNvPr name="TextBox 11" id="11"/>
          <p:cNvSpPr txBox="true"/>
          <p:nvPr/>
        </p:nvSpPr>
        <p:spPr>
          <a:xfrm rot="0">
            <a:off x="3775589" y="6036573"/>
            <a:ext cx="9144783" cy="948690"/>
          </a:xfrm>
          <a:prstGeom prst="rect">
            <a:avLst/>
          </a:prstGeom>
        </p:spPr>
        <p:txBody>
          <a:bodyPr anchor="t" rtlCol="false" tIns="0" lIns="0" bIns="0" rIns="0">
            <a:spAutoFit/>
          </a:bodyPr>
          <a:lstStyle/>
          <a:p>
            <a:pPr>
              <a:lnSpc>
                <a:spcPts val="3779"/>
              </a:lnSpc>
            </a:pPr>
            <a:r>
              <a:rPr lang="en-US" sz="2699">
                <a:solidFill>
                  <a:srgbClr val="323232"/>
                </a:solidFill>
                <a:latin typeface="Lato 1"/>
              </a:rPr>
              <a:t>We built the model using required libraries and worked on      the accuracy to give correct predictions.</a:t>
            </a:r>
          </a:p>
        </p:txBody>
      </p:sp>
      <p:sp>
        <p:nvSpPr>
          <p:cNvPr name="TextBox 12" id="12"/>
          <p:cNvSpPr txBox="true"/>
          <p:nvPr/>
        </p:nvSpPr>
        <p:spPr>
          <a:xfrm rot="0">
            <a:off x="3775589" y="8006122"/>
            <a:ext cx="9166304" cy="948690"/>
          </a:xfrm>
          <a:prstGeom prst="rect">
            <a:avLst/>
          </a:prstGeom>
        </p:spPr>
        <p:txBody>
          <a:bodyPr anchor="t" rtlCol="false" tIns="0" lIns="0" bIns="0" rIns="0">
            <a:spAutoFit/>
          </a:bodyPr>
          <a:lstStyle/>
          <a:p>
            <a:pPr>
              <a:lnSpc>
                <a:spcPts val="3779"/>
              </a:lnSpc>
            </a:pPr>
            <a:r>
              <a:rPr lang="en-US" sz="2699">
                <a:solidFill>
                  <a:srgbClr val="323232"/>
                </a:solidFill>
                <a:latin typeface="Lato 1"/>
              </a:rPr>
              <a:t>We built the application using HTML, CSS and Javascript. Flask was used as the server to launch the application.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0945" y="2239868"/>
            <a:ext cx="7833055" cy="44060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5143500"/>
            <a:ext cx="8606006" cy="4840878"/>
          </a:xfrm>
          <a:prstGeom prst="rect">
            <a:avLst/>
          </a:prstGeom>
        </p:spPr>
      </p:pic>
      <p:sp>
        <p:nvSpPr>
          <p:cNvPr name="TextBox 4" id="4"/>
          <p:cNvSpPr txBox="true"/>
          <p:nvPr/>
        </p:nvSpPr>
        <p:spPr>
          <a:xfrm rot="0">
            <a:off x="1183255" y="1028700"/>
            <a:ext cx="7613723" cy="975360"/>
          </a:xfrm>
          <a:prstGeom prst="rect">
            <a:avLst/>
          </a:prstGeom>
        </p:spPr>
        <p:txBody>
          <a:bodyPr anchor="t" rtlCol="false" tIns="0" lIns="0" bIns="0" rIns="0">
            <a:spAutoFit/>
          </a:bodyPr>
          <a:lstStyle/>
          <a:p>
            <a:pPr>
              <a:lnSpc>
                <a:spcPts val="7680"/>
              </a:lnSpc>
            </a:pPr>
            <a:r>
              <a:rPr lang="en-US" sz="6400" spc="128">
                <a:solidFill>
                  <a:srgbClr val="323232"/>
                </a:solidFill>
                <a:latin typeface="Lato 1 Bold"/>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DAElqzXeJWQ</dc:identifier>
  <dcterms:modified xsi:type="dcterms:W3CDTF">2011-08-01T06:04:30Z</dcterms:modified>
  <cp:revision>1</cp:revision>
  <dc:title>WILD PLANTS EDIBILITY PREDICTION</dc:title>
</cp:coreProperties>
</file>